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autoCompressPictures="0">
  <p:sldMasterIdLst>
    <p:sldMasterId id="2147483648" r:id="rId1"/>
  </p:sldMasterIdLst>
  <p:notesMasterIdLst>
    <p:notesMasterId r:id="rId14"/>
  </p:notesMasterIdLst>
  <p:sldIdLst>
    <p:sldId id="302" r:id="rId2"/>
    <p:sldId id="303" r:id="rId3"/>
    <p:sldId id="350" r:id="rId4"/>
    <p:sldId id="364" r:id="rId5"/>
    <p:sldId id="376" r:id="rId6"/>
    <p:sldId id="379" r:id="rId7"/>
    <p:sldId id="375" r:id="rId8"/>
    <p:sldId id="377" r:id="rId9"/>
    <p:sldId id="378" r:id="rId10"/>
    <p:sldId id="365" r:id="rId11"/>
    <p:sldId id="374" r:id="rId12"/>
    <p:sldId id="3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843"/>
    <p:restoredTop sz="94595"/>
  </p:normalViewPr>
  <p:slideViewPr>
    <p:cSldViewPr snapToGrid="0" snapToObjects="1">
      <p:cViewPr varScale="1">
        <p:scale>
          <a:sx n="93" d="100"/>
          <a:sy n="93" d="100"/>
        </p:scale>
        <p:origin x="216"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770074-363E-8E4B-B790-17CE53A66222}" type="datetimeFigureOut">
              <a:rPr lang="en-US" smtClean="0"/>
              <a:t>8/23/19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023EE1-E3D7-3346-B3B9-A69409F96848}" type="slidenum">
              <a:rPr lang="en-US" smtClean="0"/>
              <a:t>‹#›</a:t>
            </a:fld>
            <a:endParaRPr lang="en-US"/>
          </a:p>
        </p:txBody>
      </p:sp>
    </p:spTree>
    <p:extLst>
      <p:ext uri="{BB962C8B-B14F-4D97-AF65-F5344CB8AC3E}">
        <p14:creationId xmlns:p14="http://schemas.microsoft.com/office/powerpoint/2010/main" val="3217570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3</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938742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4</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43922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5</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785049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6</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84222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7</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92362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8</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33518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9</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785037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10</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518542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11</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461066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12</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540209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13</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467699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0AFD4-6291-8142-8F1F-498FF60014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B0EB52-3DE9-C743-A2D1-0BE0C06F7E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A323CB-BDBE-3D44-9E69-1C842F505800}"/>
              </a:ext>
            </a:extLst>
          </p:cNvPr>
          <p:cNvSpPr>
            <a:spLocks noGrp="1"/>
          </p:cNvSpPr>
          <p:nvPr>
            <p:ph type="dt" sz="half" idx="10"/>
          </p:nvPr>
        </p:nvSpPr>
        <p:spPr/>
        <p:txBody>
          <a:bodyPr/>
          <a:lstStyle/>
          <a:p>
            <a:fld id="{EC6EB1A8-4191-F14F-A2AA-6A7EDC250E2A}" type="datetime1">
              <a:rPr lang="en-US" smtClean="0"/>
              <a:t>8/23/19</a:t>
            </a:fld>
            <a:endParaRPr lang="en-US"/>
          </a:p>
        </p:txBody>
      </p:sp>
      <p:sp>
        <p:nvSpPr>
          <p:cNvPr id="5" name="Footer Placeholder 4">
            <a:extLst>
              <a:ext uri="{FF2B5EF4-FFF2-40B4-BE49-F238E27FC236}">
                <a16:creationId xmlns:a16="http://schemas.microsoft.com/office/drawing/2014/main" id="{6B39021C-BA18-FE48-BAF5-C6794DD98D8D}"/>
              </a:ext>
            </a:extLst>
          </p:cNvPr>
          <p:cNvSpPr>
            <a:spLocks noGrp="1"/>
          </p:cNvSpPr>
          <p:nvPr>
            <p:ph type="ftr" sz="quarter" idx="11"/>
          </p:nvPr>
        </p:nvSpPr>
        <p:spPr/>
        <p:txBody>
          <a:bodyPr/>
          <a:lstStyle/>
          <a:p>
            <a:r>
              <a:rPr lang="en-US"/>
              <a:t>Yelena Gluzman Comm 174</a:t>
            </a:r>
          </a:p>
        </p:txBody>
      </p:sp>
      <p:sp>
        <p:nvSpPr>
          <p:cNvPr id="6" name="Slide Number Placeholder 5">
            <a:extLst>
              <a:ext uri="{FF2B5EF4-FFF2-40B4-BE49-F238E27FC236}">
                <a16:creationId xmlns:a16="http://schemas.microsoft.com/office/drawing/2014/main" id="{039546A9-AADD-5044-BCAC-9BA6FF9361A3}"/>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3312654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E0C79-3C11-914E-A40E-5965A7EE24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EE68FB-A0CB-E341-9CC6-2E961FAB1DD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4A8B6-3E53-714F-84A1-1789D55F226A}"/>
              </a:ext>
            </a:extLst>
          </p:cNvPr>
          <p:cNvSpPr>
            <a:spLocks noGrp="1"/>
          </p:cNvSpPr>
          <p:nvPr>
            <p:ph type="dt" sz="half" idx="10"/>
          </p:nvPr>
        </p:nvSpPr>
        <p:spPr/>
        <p:txBody>
          <a:bodyPr/>
          <a:lstStyle/>
          <a:p>
            <a:fld id="{71FF0881-B8F2-7B47-BF47-281F3FB90CCB}" type="datetime1">
              <a:rPr lang="en-US" smtClean="0"/>
              <a:t>8/23/19</a:t>
            </a:fld>
            <a:endParaRPr lang="en-US"/>
          </a:p>
        </p:txBody>
      </p:sp>
      <p:sp>
        <p:nvSpPr>
          <p:cNvPr id="5" name="Footer Placeholder 4">
            <a:extLst>
              <a:ext uri="{FF2B5EF4-FFF2-40B4-BE49-F238E27FC236}">
                <a16:creationId xmlns:a16="http://schemas.microsoft.com/office/drawing/2014/main" id="{40266BCD-8692-9046-836A-07845F9B623D}"/>
              </a:ext>
            </a:extLst>
          </p:cNvPr>
          <p:cNvSpPr>
            <a:spLocks noGrp="1"/>
          </p:cNvSpPr>
          <p:nvPr>
            <p:ph type="ftr" sz="quarter" idx="11"/>
          </p:nvPr>
        </p:nvSpPr>
        <p:spPr/>
        <p:txBody>
          <a:bodyPr/>
          <a:lstStyle/>
          <a:p>
            <a:r>
              <a:rPr lang="en-US"/>
              <a:t>Yelena Gluzman Comm 174</a:t>
            </a:r>
          </a:p>
        </p:txBody>
      </p:sp>
      <p:sp>
        <p:nvSpPr>
          <p:cNvPr id="6" name="Slide Number Placeholder 5">
            <a:extLst>
              <a:ext uri="{FF2B5EF4-FFF2-40B4-BE49-F238E27FC236}">
                <a16:creationId xmlns:a16="http://schemas.microsoft.com/office/drawing/2014/main" id="{C4AB09B1-34E6-6645-8387-F5E44C60408D}"/>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974940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E8261-C339-6340-899D-361FC7AEE4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D19138-F79A-4544-AD93-A007F61294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88A438A-9A86-D640-BD76-77FE51BAAB2F}"/>
              </a:ext>
            </a:extLst>
          </p:cNvPr>
          <p:cNvSpPr>
            <a:spLocks noGrp="1"/>
          </p:cNvSpPr>
          <p:nvPr>
            <p:ph type="dt" sz="half" idx="10"/>
          </p:nvPr>
        </p:nvSpPr>
        <p:spPr/>
        <p:txBody>
          <a:bodyPr/>
          <a:lstStyle/>
          <a:p>
            <a:fld id="{A4BAB131-7F09-3D4C-92BE-CEC355DB1A0E}" type="datetime1">
              <a:rPr lang="en-US" smtClean="0"/>
              <a:t>8/23/19</a:t>
            </a:fld>
            <a:endParaRPr lang="en-US"/>
          </a:p>
        </p:txBody>
      </p:sp>
      <p:sp>
        <p:nvSpPr>
          <p:cNvPr id="5" name="Footer Placeholder 4">
            <a:extLst>
              <a:ext uri="{FF2B5EF4-FFF2-40B4-BE49-F238E27FC236}">
                <a16:creationId xmlns:a16="http://schemas.microsoft.com/office/drawing/2014/main" id="{877FA070-6BF8-E34F-BBE2-96DE02659000}"/>
              </a:ext>
            </a:extLst>
          </p:cNvPr>
          <p:cNvSpPr>
            <a:spLocks noGrp="1"/>
          </p:cNvSpPr>
          <p:nvPr>
            <p:ph type="ftr" sz="quarter" idx="11"/>
          </p:nvPr>
        </p:nvSpPr>
        <p:spPr/>
        <p:txBody>
          <a:bodyPr/>
          <a:lstStyle/>
          <a:p>
            <a:r>
              <a:rPr lang="en-US"/>
              <a:t>Yelena Gluzman Comm 174</a:t>
            </a:r>
          </a:p>
        </p:txBody>
      </p:sp>
      <p:sp>
        <p:nvSpPr>
          <p:cNvPr id="6" name="Slide Number Placeholder 5">
            <a:extLst>
              <a:ext uri="{FF2B5EF4-FFF2-40B4-BE49-F238E27FC236}">
                <a16:creationId xmlns:a16="http://schemas.microsoft.com/office/drawing/2014/main" id="{BB8113F8-56B3-604F-9FE2-C23FCFF4065F}"/>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2853377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269FB-4652-7945-9327-0F121C437F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F37A6D-4AF4-8D4B-89CC-27727B14C03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619C58-BD5B-3E43-BDBB-3B1182D4852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CA0F73-0AD9-8544-AD5B-5D07BB0B43E2}"/>
              </a:ext>
            </a:extLst>
          </p:cNvPr>
          <p:cNvSpPr>
            <a:spLocks noGrp="1"/>
          </p:cNvSpPr>
          <p:nvPr>
            <p:ph type="dt" sz="half" idx="10"/>
          </p:nvPr>
        </p:nvSpPr>
        <p:spPr/>
        <p:txBody>
          <a:bodyPr/>
          <a:lstStyle/>
          <a:p>
            <a:fld id="{2E3F9DA9-CC10-0D4F-BAD0-37E5EC9DDF72}" type="datetime1">
              <a:rPr lang="en-US" smtClean="0"/>
              <a:t>8/23/19</a:t>
            </a:fld>
            <a:endParaRPr lang="en-US"/>
          </a:p>
        </p:txBody>
      </p:sp>
      <p:sp>
        <p:nvSpPr>
          <p:cNvPr id="6" name="Footer Placeholder 5">
            <a:extLst>
              <a:ext uri="{FF2B5EF4-FFF2-40B4-BE49-F238E27FC236}">
                <a16:creationId xmlns:a16="http://schemas.microsoft.com/office/drawing/2014/main" id="{BB679986-78C7-AF4F-B4A2-2CE44386A932}"/>
              </a:ext>
            </a:extLst>
          </p:cNvPr>
          <p:cNvSpPr>
            <a:spLocks noGrp="1"/>
          </p:cNvSpPr>
          <p:nvPr>
            <p:ph type="ftr" sz="quarter" idx="11"/>
          </p:nvPr>
        </p:nvSpPr>
        <p:spPr/>
        <p:txBody>
          <a:bodyPr/>
          <a:lstStyle/>
          <a:p>
            <a:r>
              <a:rPr lang="en-US"/>
              <a:t>Yelena Gluzman Comm 174</a:t>
            </a:r>
          </a:p>
        </p:txBody>
      </p:sp>
      <p:sp>
        <p:nvSpPr>
          <p:cNvPr id="7" name="Slide Number Placeholder 6">
            <a:extLst>
              <a:ext uri="{FF2B5EF4-FFF2-40B4-BE49-F238E27FC236}">
                <a16:creationId xmlns:a16="http://schemas.microsoft.com/office/drawing/2014/main" id="{43ECF3EB-A4AF-B046-9D25-A518AFCF463B}"/>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2954629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44A2A-1E40-E842-A7F9-F80C0FE42D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73354B-88C7-564A-9BA5-DC76B8037A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7704D19-D47B-EB41-9F39-C46F0CC9906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6761AF-7D3C-1642-B904-193CE6CA8B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3A0A081-0E93-9C4D-878A-F93A864A07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E0BE3A-08D0-2A48-8346-F0AE68D14DA0}"/>
              </a:ext>
            </a:extLst>
          </p:cNvPr>
          <p:cNvSpPr>
            <a:spLocks noGrp="1"/>
          </p:cNvSpPr>
          <p:nvPr>
            <p:ph type="dt" sz="half" idx="10"/>
          </p:nvPr>
        </p:nvSpPr>
        <p:spPr/>
        <p:txBody>
          <a:bodyPr/>
          <a:lstStyle/>
          <a:p>
            <a:fld id="{0E9063DC-B875-EA43-8F9F-F994FB300E1D}" type="datetime1">
              <a:rPr lang="en-US" smtClean="0"/>
              <a:t>8/23/19</a:t>
            </a:fld>
            <a:endParaRPr lang="en-US"/>
          </a:p>
        </p:txBody>
      </p:sp>
      <p:sp>
        <p:nvSpPr>
          <p:cNvPr id="8" name="Footer Placeholder 7">
            <a:extLst>
              <a:ext uri="{FF2B5EF4-FFF2-40B4-BE49-F238E27FC236}">
                <a16:creationId xmlns:a16="http://schemas.microsoft.com/office/drawing/2014/main" id="{45E54922-5DDA-DB44-835B-7A89F1DF224E}"/>
              </a:ext>
            </a:extLst>
          </p:cNvPr>
          <p:cNvSpPr>
            <a:spLocks noGrp="1"/>
          </p:cNvSpPr>
          <p:nvPr>
            <p:ph type="ftr" sz="quarter" idx="11"/>
          </p:nvPr>
        </p:nvSpPr>
        <p:spPr/>
        <p:txBody>
          <a:bodyPr/>
          <a:lstStyle/>
          <a:p>
            <a:r>
              <a:rPr lang="en-US"/>
              <a:t>Yelena Gluzman Comm 174</a:t>
            </a:r>
          </a:p>
        </p:txBody>
      </p:sp>
      <p:sp>
        <p:nvSpPr>
          <p:cNvPr id="9" name="Slide Number Placeholder 8">
            <a:extLst>
              <a:ext uri="{FF2B5EF4-FFF2-40B4-BE49-F238E27FC236}">
                <a16:creationId xmlns:a16="http://schemas.microsoft.com/office/drawing/2014/main" id="{4FD3F3D9-4C37-764F-AF72-670C82A5D4FB}"/>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2167674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9E855-6BEE-EA48-9FBF-255E8BBDE3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F5F044-BF70-804E-B297-B62F16B83481}"/>
              </a:ext>
            </a:extLst>
          </p:cNvPr>
          <p:cNvSpPr>
            <a:spLocks noGrp="1"/>
          </p:cNvSpPr>
          <p:nvPr>
            <p:ph type="dt" sz="half" idx="10"/>
          </p:nvPr>
        </p:nvSpPr>
        <p:spPr/>
        <p:txBody>
          <a:bodyPr/>
          <a:lstStyle/>
          <a:p>
            <a:fld id="{9DA79B78-C2E7-C14B-ACF8-E83B979191DB}" type="datetime1">
              <a:rPr lang="en-US" smtClean="0"/>
              <a:t>8/23/19</a:t>
            </a:fld>
            <a:endParaRPr lang="en-US"/>
          </a:p>
        </p:txBody>
      </p:sp>
      <p:sp>
        <p:nvSpPr>
          <p:cNvPr id="4" name="Footer Placeholder 3">
            <a:extLst>
              <a:ext uri="{FF2B5EF4-FFF2-40B4-BE49-F238E27FC236}">
                <a16:creationId xmlns:a16="http://schemas.microsoft.com/office/drawing/2014/main" id="{0E6CE7EA-11FF-5D48-81B9-631A56749AA7}"/>
              </a:ext>
            </a:extLst>
          </p:cNvPr>
          <p:cNvSpPr>
            <a:spLocks noGrp="1"/>
          </p:cNvSpPr>
          <p:nvPr>
            <p:ph type="ftr" sz="quarter" idx="11"/>
          </p:nvPr>
        </p:nvSpPr>
        <p:spPr/>
        <p:txBody>
          <a:bodyPr/>
          <a:lstStyle/>
          <a:p>
            <a:r>
              <a:rPr lang="en-US"/>
              <a:t>Yelena Gluzman Comm 174</a:t>
            </a:r>
          </a:p>
        </p:txBody>
      </p:sp>
      <p:sp>
        <p:nvSpPr>
          <p:cNvPr id="5" name="Slide Number Placeholder 4">
            <a:extLst>
              <a:ext uri="{FF2B5EF4-FFF2-40B4-BE49-F238E27FC236}">
                <a16:creationId xmlns:a16="http://schemas.microsoft.com/office/drawing/2014/main" id="{62F702E7-3294-564D-B59F-EAAFBEC944BD}"/>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573610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C349D5-DCDA-1740-9BF4-EACBA168FAD3}"/>
              </a:ext>
            </a:extLst>
          </p:cNvPr>
          <p:cNvSpPr>
            <a:spLocks noGrp="1"/>
          </p:cNvSpPr>
          <p:nvPr>
            <p:ph type="dt" sz="half" idx="10"/>
          </p:nvPr>
        </p:nvSpPr>
        <p:spPr/>
        <p:txBody>
          <a:bodyPr/>
          <a:lstStyle/>
          <a:p>
            <a:fld id="{BC84040C-ADCC-714C-8C8F-EA620FB5A426}" type="datetime1">
              <a:rPr lang="en-US" smtClean="0"/>
              <a:t>8/23/19</a:t>
            </a:fld>
            <a:endParaRPr lang="en-US"/>
          </a:p>
        </p:txBody>
      </p:sp>
      <p:sp>
        <p:nvSpPr>
          <p:cNvPr id="3" name="Footer Placeholder 2">
            <a:extLst>
              <a:ext uri="{FF2B5EF4-FFF2-40B4-BE49-F238E27FC236}">
                <a16:creationId xmlns:a16="http://schemas.microsoft.com/office/drawing/2014/main" id="{D52574F2-BEA3-C842-9480-21CC439D5748}"/>
              </a:ext>
            </a:extLst>
          </p:cNvPr>
          <p:cNvSpPr>
            <a:spLocks noGrp="1"/>
          </p:cNvSpPr>
          <p:nvPr>
            <p:ph type="ftr" sz="quarter" idx="11"/>
          </p:nvPr>
        </p:nvSpPr>
        <p:spPr/>
        <p:txBody>
          <a:bodyPr/>
          <a:lstStyle/>
          <a:p>
            <a:r>
              <a:rPr lang="en-US"/>
              <a:t>Yelena Gluzman Comm 174</a:t>
            </a:r>
          </a:p>
        </p:txBody>
      </p:sp>
      <p:sp>
        <p:nvSpPr>
          <p:cNvPr id="4" name="Slide Number Placeholder 3">
            <a:extLst>
              <a:ext uri="{FF2B5EF4-FFF2-40B4-BE49-F238E27FC236}">
                <a16:creationId xmlns:a16="http://schemas.microsoft.com/office/drawing/2014/main" id="{8ED48DD2-80D4-E542-86F9-24780E0EA64F}"/>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680629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10FE1-C11C-7C4E-891C-A1405F5D99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49D0F4-7F5F-A747-AF83-0549A72F3B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91D17A-AB0C-2041-B9E0-FBC72B67C1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9AE5CD-08C3-3244-82FB-C381B1DEEF95}"/>
              </a:ext>
            </a:extLst>
          </p:cNvPr>
          <p:cNvSpPr>
            <a:spLocks noGrp="1"/>
          </p:cNvSpPr>
          <p:nvPr>
            <p:ph type="dt" sz="half" idx="10"/>
          </p:nvPr>
        </p:nvSpPr>
        <p:spPr/>
        <p:txBody>
          <a:bodyPr/>
          <a:lstStyle/>
          <a:p>
            <a:fld id="{BCF4E7EE-EB02-F64B-AA08-21600838C1D5}" type="datetime1">
              <a:rPr lang="en-US" smtClean="0"/>
              <a:t>8/23/19</a:t>
            </a:fld>
            <a:endParaRPr lang="en-US"/>
          </a:p>
        </p:txBody>
      </p:sp>
      <p:sp>
        <p:nvSpPr>
          <p:cNvPr id="6" name="Footer Placeholder 5">
            <a:extLst>
              <a:ext uri="{FF2B5EF4-FFF2-40B4-BE49-F238E27FC236}">
                <a16:creationId xmlns:a16="http://schemas.microsoft.com/office/drawing/2014/main" id="{2ED31E54-4791-374C-93C3-DE0BA3920259}"/>
              </a:ext>
            </a:extLst>
          </p:cNvPr>
          <p:cNvSpPr>
            <a:spLocks noGrp="1"/>
          </p:cNvSpPr>
          <p:nvPr>
            <p:ph type="ftr" sz="quarter" idx="11"/>
          </p:nvPr>
        </p:nvSpPr>
        <p:spPr/>
        <p:txBody>
          <a:bodyPr/>
          <a:lstStyle/>
          <a:p>
            <a:r>
              <a:rPr lang="en-US"/>
              <a:t>Yelena Gluzman Comm 174</a:t>
            </a:r>
          </a:p>
        </p:txBody>
      </p:sp>
      <p:sp>
        <p:nvSpPr>
          <p:cNvPr id="7" name="Slide Number Placeholder 6">
            <a:extLst>
              <a:ext uri="{FF2B5EF4-FFF2-40B4-BE49-F238E27FC236}">
                <a16:creationId xmlns:a16="http://schemas.microsoft.com/office/drawing/2014/main" id="{A5316E77-CD3E-1843-95A0-30719AE5BD32}"/>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596927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79E2E-0086-BD4F-BCFF-8A0B14D18F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166A56-162C-BB49-8B22-D99EEB16E6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A740BEE-5B45-E345-857C-368B728875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88B4CD-E8E5-9845-9CC6-ECCC6EC653A7}"/>
              </a:ext>
            </a:extLst>
          </p:cNvPr>
          <p:cNvSpPr>
            <a:spLocks noGrp="1"/>
          </p:cNvSpPr>
          <p:nvPr>
            <p:ph type="dt" sz="half" idx="10"/>
          </p:nvPr>
        </p:nvSpPr>
        <p:spPr/>
        <p:txBody>
          <a:bodyPr/>
          <a:lstStyle/>
          <a:p>
            <a:fld id="{86E2C991-CC71-8844-B65F-060B91BCE557}" type="datetime1">
              <a:rPr lang="en-US" smtClean="0"/>
              <a:t>8/23/19</a:t>
            </a:fld>
            <a:endParaRPr lang="en-US"/>
          </a:p>
        </p:txBody>
      </p:sp>
      <p:sp>
        <p:nvSpPr>
          <p:cNvPr id="6" name="Footer Placeholder 5">
            <a:extLst>
              <a:ext uri="{FF2B5EF4-FFF2-40B4-BE49-F238E27FC236}">
                <a16:creationId xmlns:a16="http://schemas.microsoft.com/office/drawing/2014/main" id="{F8D3F716-0CDA-5147-99F7-FABC8551F6CA}"/>
              </a:ext>
            </a:extLst>
          </p:cNvPr>
          <p:cNvSpPr>
            <a:spLocks noGrp="1"/>
          </p:cNvSpPr>
          <p:nvPr>
            <p:ph type="ftr" sz="quarter" idx="11"/>
          </p:nvPr>
        </p:nvSpPr>
        <p:spPr/>
        <p:txBody>
          <a:bodyPr/>
          <a:lstStyle/>
          <a:p>
            <a:r>
              <a:rPr lang="en-US"/>
              <a:t>Yelena Gluzman Comm 174</a:t>
            </a:r>
          </a:p>
        </p:txBody>
      </p:sp>
      <p:sp>
        <p:nvSpPr>
          <p:cNvPr id="7" name="Slide Number Placeholder 6">
            <a:extLst>
              <a:ext uri="{FF2B5EF4-FFF2-40B4-BE49-F238E27FC236}">
                <a16:creationId xmlns:a16="http://schemas.microsoft.com/office/drawing/2014/main" id="{31240814-4187-DC42-A546-D5357049905B}"/>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3665355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B1FC4-8CFF-BE4C-9676-FC2934FB2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7143FC-5EBD-0549-974D-71999E5496F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8D4ED2-6442-E84B-947B-252F27F66588}"/>
              </a:ext>
            </a:extLst>
          </p:cNvPr>
          <p:cNvSpPr>
            <a:spLocks noGrp="1"/>
          </p:cNvSpPr>
          <p:nvPr>
            <p:ph type="dt" sz="half" idx="10"/>
          </p:nvPr>
        </p:nvSpPr>
        <p:spPr/>
        <p:txBody>
          <a:bodyPr/>
          <a:lstStyle/>
          <a:p>
            <a:fld id="{A4689B4A-9BCE-E84B-B3DE-ED032B9D3861}" type="datetime1">
              <a:rPr lang="en-US" smtClean="0"/>
              <a:t>8/23/19</a:t>
            </a:fld>
            <a:endParaRPr lang="en-US"/>
          </a:p>
        </p:txBody>
      </p:sp>
      <p:sp>
        <p:nvSpPr>
          <p:cNvPr id="5" name="Footer Placeholder 4">
            <a:extLst>
              <a:ext uri="{FF2B5EF4-FFF2-40B4-BE49-F238E27FC236}">
                <a16:creationId xmlns:a16="http://schemas.microsoft.com/office/drawing/2014/main" id="{F0B51B77-A5EA-3F4F-AE2E-B38A142DD196}"/>
              </a:ext>
            </a:extLst>
          </p:cNvPr>
          <p:cNvSpPr>
            <a:spLocks noGrp="1"/>
          </p:cNvSpPr>
          <p:nvPr>
            <p:ph type="ftr" sz="quarter" idx="11"/>
          </p:nvPr>
        </p:nvSpPr>
        <p:spPr/>
        <p:txBody>
          <a:bodyPr/>
          <a:lstStyle/>
          <a:p>
            <a:r>
              <a:rPr lang="en-US"/>
              <a:t>Yelena Gluzman Comm 174</a:t>
            </a:r>
          </a:p>
        </p:txBody>
      </p:sp>
      <p:sp>
        <p:nvSpPr>
          <p:cNvPr id="6" name="Slide Number Placeholder 5">
            <a:extLst>
              <a:ext uri="{FF2B5EF4-FFF2-40B4-BE49-F238E27FC236}">
                <a16:creationId xmlns:a16="http://schemas.microsoft.com/office/drawing/2014/main" id="{D4262872-2C53-D543-8F47-025EB13336F8}"/>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4169867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107556-23D5-B045-A8A1-F136BE00F7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7B6DE2-4F87-A141-8D8C-16BFFD68330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0CB6AB-8EA5-E543-AFFA-9234EA6F17C5}"/>
              </a:ext>
            </a:extLst>
          </p:cNvPr>
          <p:cNvSpPr>
            <a:spLocks noGrp="1"/>
          </p:cNvSpPr>
          <p:nvPr>
            <p:ph type="dt" sz="half" idx="10"/>
          </p:nvPr>
        </p:nvSpPr>
        <p:spPr/>
        <p:txBody>
          <a:bodyPr/>
          <a:lstStyle/>
          <a:p>
            <a:fld id="{8C05E3FD-4DE1-0040-8575-9A8816A03C5C}" type="datetime1">
              <a:rPr lang="en-US" smtClean="0"/>
              <a:t>8/23/19</a:t>
            </a:fld>
            <a:endParaRPr lang="en-US"/>
          </a:p>
        </p:txBody>
      </p:sp>
      <p:sp>
        <p:nvSpPr>
          <p:cNvPr id="5" name="Footer Placeholder 4">
            <a:extLst>
              <a:ext uri="{FF2B5EF4-FFF2-40B4-BE49-F238E27FC236}">
                <a16:creationId xmlns:a16="http://schemas.microsoft.com/office/drawing/2014/main" id="{B15AB0F4-B760-3745-8EDA-1BAC52970C4F}"/>
              </a:ext>
            </a:extLst>
          </p:cNvPr>
          <p:cNvSpPr>
            <a:spLocks noGrp="1"/>
          </p:cNvSpPr>
          <p:nvPr>
            <p:ph type="ftr" sz="quarter" idx="11"/>
          </p:nvPr>
        </p:nvSpPr>
        <p:spPr/>
        <p:txBody>
          <a:bodyPr/>
          <a:lstStyle/>
          <a:p>
            <a:r>
              <a:rPr lang="en-US"/>
              <a:t>Yelena Gluzman Comm 174</a:t>
            </a:r>
          </a:p>
        </p:txBody>
      </p:sp>
      <p:sp>
        <p:nvSpPr>
          <p:cNvPr id="6" name="Slide Number Placeholder 5">
            <a:extLst>
              <a:ext uri="{FF2B5EF4-FFF2-40B4-BE49-F238E27FC236}">
                <a16:creationId xmlns:a16="http://schemas.microsoft.com/office/drawing/2014/main" id="{A2556297-1D8C-5F41-9459-64E9E1AC414A}"/>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3409817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7573B1-EF7E-0C48-86E8-F289A6D3F8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E3E653-7E71-7640-A3A7-E869385C29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72C6B5-4221-3B47-9E3D-894FEF6CFF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CC66AB-89FC-AF4A-A69D-1446D8828CDA}" type="datetime1">
              <a:rPr lang="en-US" smtClean="0"/>
              <a:t>8/23/19</a:t>
            </a:fld>
            <a:endParaRPr lang="en-US"/>
          </a:p>
        </p:txBody>
      </p:sp>
      <p:sp>
        <p:nvSpPr>
          <p:cNvPr id="5" name="Footer Placeholder 4">
            <a:extLst>
              <a:ext uri="{FF2B5EF4-FFF2-40B4-BE49-F238E27FC236}">
                <a16:creationId xmlns:a16="http://schemas.microsoft.com/office/drawing/2014/main" id="{A39B9027-F4A2-CF47-889F-968F6CC9F4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Yelena Gluzman Comm 174</a:t>
            </a:r>
          </a:p>
        </p:txBody>
      </p:sp>
      <p:sp>
        <p:nvSpPr>
          <p:cNvPr id="6" name="Slide Number Placeholder 5">
            <a:extLst>
              <a:ext uri="{FF2B5EF4-FFF2-40B4-BE49-F238E27FC236}">
                <a16:creationId xmlns:a16="http://schemas.microsoft.com/office/drawing/2014/main" id="{7794796C-035C-8040-A4C6-2A0C57AED9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113DE1-5608-4947-8E21-60985E91753D}" type="slidenum">
              <a:rPr lang="en-US" smtClean="0"/>
              <a:t>‹#›</a:t>
            </a:fld>
            <a:endParaRPr lang="en-US"/>
          </a:p>
        </p:txBody>
      </p:sp>
    </p:spTree>
    <p:extLst>
      <p:ext uri="{BB962C8B-B14F-4D97-AF65-F5344CB8AC3E}">
        <p14:creationId xmlns:p14="http://schemas.microsoft.com/office/powerpoint/2010/main" val="2880861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youtube.com/watch?v=5J7xHzI061k"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1ADEBFF7-8DF7-424A-9D39-8EA8FBD8CAE5}"/>
              </a:ext>
            </a:extLst>
          </p:cNvPr>
          <p:cNvSpPr>
            <a:spLocks noGrp="1"/>
          </p:cNvSpPr>
          <p:nvPr>
            <p:ph type="ctrTitle"/>
          </p:nvPr>
        </p:nvSpPr>
        <p:spPr/>
        <p:txBody>
          <a:bodyPr/>
          <a:lstStyle/>
          <a:p>
            <a:pPr eaLnBrk="1" hangingPunct="1"/>
            <a:r>
              <a:rPr lang="en-US" altLang="en-US" sz="2400" dirty="0" err="1"/>
              <a:t>Comm</a:t>
            </a:r>
            <a:r>
              <a:rPr lang="en-US" altLang="en-US" sz="2400" dirty="0"/>
              <a:t> 100A</a:t>
            </a:r>
            <a:br>
              <a:rPr lang="en-US" altLang="en-US" sz="2400" dirty="0"/>
            </a:br>
            <a:r>
              <a:rPr lang="en-US" altLang="en-US" sz="2400" dirty="0"/>
              <a:t>Communication, the Person and Everyday Life</a:t>
            </a:r>
          </a:p>
        </p:txBody>
      </p:sp>
      <p:sp>
        <p:nvSpPr>
          <p:cNvPr id="3" name="Subtitle 2">
            <a:extLst>
              <a:ext uri="{FF2B5EF4-FFF2-40B4-BE49-F238E27FC236}">
                <a16:creationId xmlns:a16="http://schemas.microsoft.com/office/drawing/2014/main" id="{1FAD339A-A89D-2544-8E16-439AC53308C6}"/>
              </a:ext>
            </a:extLst>
          </p:cNvPr>
          <p:cNvSpPr>
            <a:spLocks noGrp="1"/>
          </p:cNvSpPr>
          <p:nvPr>
            <p:ph type="subTitle" idx="1"/>
          </p:nvPr>
        </p:nvSpPr>
        <p:spPr/>
        <p:txBody>
          <a:bodyPr rtlCol="0">
            <a:normAutofit lnSpcReduction="10000"/>
          </a:bodyPr>
          <a:lstStyle/>
          <a:p>
            <a:pPr>
              <a:defRPr/>
            </a:pPr>
            <a:endParaRPr lang="en-US" dirty="0"/>
          </a:p>
          <a:p>
            <a:pPr>
              <a:defRPr/>
            </a:pPr>
            <a:endParaRPr lang="en-US" dirty="0"/>
          </a:p>
          <a:p>
            <a:pPr>
              <a:defRPr/>
            </a:pPr>
            <a:r>
              <a:rPr lang="en-US" dirty="0"/>
              <a:t>Summer Session II </a:t>
            </a:r>
          </a:p>
          <a:p>
            <a:pPr>
              <a:defRPr/>
            </a:pPr>
            <a:r>
              <a:rPr lang="en-US" dirty="0"/>
              <a:t>Week 3b - August 21, 2019 </a:t>
            </a:r>
          </a:p>
          <a:p>
            <a:pPr>
              <a:defRPr/>
            </a:pPr>
            <a:endParaRPr lang="en-US" dirty="0"/>
          </a:p>
          <a:p>
            <a:pPr>
              <a:defRPr/>
            </a:pPr>
            <a:endParaRPr lang="en-US" dirty="0"/>
          </a:p>
        </p:txBody>
      </p:sp>
      <p:sp>
        <p:nvSpPr>
          <p:cNvPr id="2" name="Footer Placeholder 1">
            <a:extLst>
              <a:ext uri="{FF2B5EF4-FFF2-40B4-BE49-F238E27FC236}">
                <a16:creationId xmlns:a16="http://schemas.microsoft.com/office/drawing/2014/main" id="{EA8C61A8-D915-F446-ABF1-B7FA5326523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100A</a:t>
            </a:r>
          </a:p>
        </p:txBody>
      </p:sp>
      <p:sp>
        <p:nvSpPr>
          <p:cNvPr id="4" name="Slide Number Placeholder 3">
            <a:extLst>
              <a:ext uri="{FF2B5EF4-FFF2-40B4-BE49-F238E27FC236}">
                <a16:creationId xmlns:a16="http://schemas.microsoft.com/office/drawing/2014/main" id="{CA17F556-2AAA-824F-BC96-9A482ABEB7B9}"/>
              </a:ext>
            </a:extLst>
          </p:cNvPr>
          <p:cNvSpPr>
            <a:spLocks noGrp="1"/>
          </p:cNvSpPr>
          <p:nvPr>
            <p:ph type="sldNum" sz="quarter" idx="12"/>
          </p:nvPr>
        </p:nvSpPr>
        <p:spPr/>
        <p:txBody>
          <a:bodyPr/>
          <a:lstStyle/>
          <a:p>
            <a:fld id="{B7113DE1-5608-4947-8E21-60985E91753D}" type="slidenum">
              <a:rPr lang="en-US" smtClean="0"/>
              <a:t>2</a:t>
            </a:fld>
            <a:endParaRPr lang="en-US" dirty="0"/>
          </a:p>
        </p:txBody>
      </p:sp>
    </p:spTree>
    <p:extLst>
      <p:ext uri="{BB962C8B-B14F-4D97-AF65-F5344CB8AC3E}">
        <p14:creationId xmlns:p14="http://schemas.microsoft.com/office/powerpoint/2010/main" val="1433487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400" b="1" dirty="0"/>
              <a:t>Today’s Class:</a:t>
            </a:r>
            <a:br>
              <a:rPr lang="en-US" sz="2400" b="1" dirty="0"/>
            </a:br>
            <a:endParaRPr lang="en-US" altLang="en-US" sz="2400" b="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3</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703811" y="1355402"/>
            <a:ext cx="7906789" cy="4616648"/>
          </a:xfrm>
          <a:prstGeom prst="rect">
            <a:avLst/>
          </a:prstGeom>
          <a:noFill/>
        </p:spPr>
        <p:txBody>
          <a:bodyPr wrap="square" rtlCol="0">
            <a:spAutoFit/>
          </a:bodyPr>
          <a:lstStyle/>
          <a:p>
            <a:r>
              <a:rPr lang="en-US" b="1" dirty="0"/>
              <a:t>1. Insights from FTT</a:t>
            </a:r>
            <a:endParaRPr lang="en-US" dirty="0"/>
          </a:p>
          <a:p>
            <a:r>
              <a:rPr lang="en-US" dirty="0"/>
              <a:t> </a:t>
            </a:r>
          </a:p>
          <a:p>
            <a:r>
              <a:rPr lang="en-US" b="1" dirty="0"/>
              <a:t>2. Your reading responses</a:t>
            </a:r>
          </a:p>
          <a:p>
            <a:r>
              <a:rPr lang="en-US" b="1" dirty="0"/>
              <a:t>	-- Goodwin’s argument?</a:t>
            </a:r>
          </a:p>
          <a:p>
            <a:r>
              <a:rPr lang="en-US" b="1" dirty="0"/>
              <a:t>	-- One example?</a:t>
            </a:r>
          </a:p>
          <a:p>
            <a:r>
              <a:rPr lang="en-US" b="1" dirty="0"/>
              <a:t>	-- His view of communication, the person, &amp; everyday life?</a:t>
            </a:r>
          </a:p>
          <a:p>
            <a:endParaRPr lang="en-US" b="1" i="1" dirty="0"/>
          </a:p>
          <a:p>
            <a:endParaRPr lang="en-US" b="1" i="1" dirty="0"/>
          </a:p>
          <a:p>
            <a:r>
              <a:rPr lang="en-US" b="1" dirty="0"/>
              <a:t>3. Discussion of Goodwin’s </a:t>
            </a:r>
            <a:r>
              <a:rPr lang="en-US" b="1" i="1" dirty="0"/>
              <a:t>Professional Vision</a:t>
            </a:r>
          </a:p>
          <a:p>
            <a:endParaRPr lang="en-US" b="1" dirty="0"/>
          </a:p>
          <a:p>
            <a:r>
              <a:rPr lang="en-US" b="1" dirty="0"/>
              <a:t>4. break</a:t>
            </a:r>
          </a:p>
          <a:p>
            <a:endParaRPr lang="en-US" b="1" dirty="0"/>
          </a:p>
          <a:p>
            <a:r>
              <a:rPr lang="en-US" b="1" dirty="0"/>
              <a:t>5. Anna </a:t>
            </a:r>
            <a:r>
              <a:rPr lang="en-US" b="1" dirty="0" err="1"/>
              <a:t>Deavere</a:t>
            </a:r>
            <a:r>
              <a:rPr lang="en-US" b="1" dirty="0"/>
              <a:t> Smith’s </a:t>
            </a:r>
            <a:r>
              <a:rPr lang="en-US" b="1" i="1" dirty="0"/>
              <a:t>Twilight Los Angeles </a:t>
            </a:r>
          </a:p>
          <a:p>
            <a:endParaRPr lang="en-US" b="1" dirty="0"/>
          </a:p>
          <a:p>
            <a:endParaRPr lang="en-US" b="1" dirty="0"/>
          </a:p>
          <a:p>
            <a:endParaRPr lang="en-US" sz="2400" dirty="0"/>
          </a:p>
        </p:txBody>
      </p:sp>
    </p:spTree>
    <p:extLst>
      <p:ext uri="{BB962C8B-B14F-4D97-AF65-F5344CB8AC3E}">
        <p14:creationId xmlns:p14="http://schemas.microsoft.com/office/powerpoint/2010/main" val="2415358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Feminist Theory Theater (FTT)</a:t>
            </a:r>
            <a:endParaRPr lang="en-US" altLang="en-US" sz="2400" b="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4</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9" y="1160463"/>
            <a:ext cx="10693401" cy="2554545"/>
          </a:xfrm>
          <a:prstGeom prst="rect">
            <a:avLst/>
          </a:prstGeom>
          <a:noFill/>
        </p:spPr>
        <p:txBody>
          <a:bodyPr wrap="square" rtlCol="0">
            <a:spAutoFit/>
          </a:bodyPr>
          <a:lstStyle/>
          <a:p>
            <a:endParaRPr lang="en-US" sz="2000" b="1" dirty="0">
              <a:solidFill>
                <a:srgbClr val="FF0000"/>
              </a:solidFill>
            </a:endParaRPr>
          </a:p>
          <a:p>
            <a:r>
              <a:rPr lang="en-US" sz="2000" b="1" dirty="0"/>
              <a:t>	-- specific FTT moments/experiences that revealed something about a text? </a:t>
            </a:r>
          </a:p>
          <a:p>
            <a:endParaRPr lang="en-US" sz="2000" b="1" dirty="0"/>
          </a:p>
          <a:p>
            <a:r>
              <a:rPr lang="en-US" sz="2000" b="1" dirty="0"/>
              <a:t>					and/or</a:t>
            </a:r>
          </a:p>
          <a:p>
            <a:endParaRPr lang="en-US" sz="2000" b="1" dirty="0"/>
          </a:p>
          <a:p>
            <a:r>
              <a:rPr lang="en-US" sz="2000" b="1" dirty="0"/>
              <a:t>	-- what is happening when nothing is happening/nothing is revealed?</a:t>
            </a:r>
          </a:p>
          <a:p>
            <a:endParaRPr lang="en-US" sz="2000" b="1" dirty="0"/>
          </a:p>
          <a:p>
            <a:r>
              <a:rPr lang="en-US" sz="2000" b="1" dirty="0"/>
              <a:t>	</a:t>
            </a:r>
            <a:endParaRPr lang="en-US" sz="2000" b="1" dirty="0">
              <a:solidFill>
                <a:srgbClr val="FF0000"/>
              </a:solidFill>
            </a:endParaRPr>
          </a:p>
        </p:txBody>
      </p:sp>
    </p:spTree>
    <p:extLst>
      <p:ext uri="{BB962C8B-B14F-4D97-AF65-F5344CB8AC3E}">
        <p14:creationId xmlns:p14="http://schemas.microsoft.com/office/powerpoint/2010/main" val="2312400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Goodwin’s </a:t>
            </a:r>
            <a:r>
              <a:rPr lang="en-US" sz="2800" b="1" i="1" dirty="0"/>
              <a:t>Professional Vision</a:t>
            </a:r>
            <a:endParaRPr lang="en-US" altLang="en-US" sz="2400" b="1" i="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5</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9" y="1217609"/>
            <a:ext cx="10693401" cy="2554545"/>
          </a:xfrm>
          <a:prstGeom prst="rect">
            <a:avLst/>
          </a:prstGeom>
          <a:noFill/>
        </p:spPr>
        <p:txBody>
          <a:bodyPr wrap="square" rtlCol="0">
            <a:spAutoFit/>
          </a:bodyPr>
          <a:lstStyle/>
          <a:p>
            <a:endParaRPr lang="en-US" sz="2000" b="1" dirty="0">
              <a:solidFill>
                <a:srgbClr val="FF0000"/>
              </a:solidFill>
            </a:endParaRPr>
          </a:p>
          <a:p>
            <a:r>
              <a:rPr lang="en-US" sz="2000" b="1" dirty="0">
                <a:solidFill>
                  <a:srgbClr val="FF0000"/>
                </a:solidFill>
              </a:rPr>
              <a:t>-- Main argument?</a:t>
            </a:r>
          </a:p>
          <a:p>
            <a:r>
              <a:rPr lang="en-US" sz="2000" b="1" dirty="0"/>
              <a:t>	-- </a:t>
            </a:r>
          </a:p>
          <a:p>
            <a:r>
              <a:rPr lang="en-US" sz="2000" b="1" dirty="0">
                <a:solidFill>
                  <a:srgbClr val="FF0000"/>
                </a:solidFill>
              </a:rPr>
              <a:t>-- One example of this from the text or one quote?</a:t>
            </a:r>
          </a:p>
          <a:p>
            <a:r>
              <a:rPr lang="en-US" sz="2000" b="1" dirty="0"/>
              <a:t>	--</a:t>
            </a:r>
          </a:p>
          <a:p>
            <a:r>
              <a:rPr lang="en-US" sz="2000" b="1" dirty="0">
                <a:solidFill>
                  <a:srgbClr val="FF0000"/>
                </a:solidFill>
              </a:rPr>
              <a:t>-- What might Goodwin say about communication, the person &amp; everyday life?</a:t>
            </a:r>
          </a:p>
          <a:p>
            <a:r>
              <a:rPr lang="en-US" sz="2000" b="1" dirty="0"/>
              <a:t>	-- </a:t>
            </a:r>
          </a:p>
          <a:p>
            <a:endParaRPr lang="en-US" sz="2000" b="1" dirty="0">
              <a:solidFill>
                <a:srgbClr val="FF0000"/>
              </a:solidFill>
            </a:endParaRPr>
          </a:p>
        </p:txBody>
      </p:sp>
    </p:spTree>
    <p:extLst>
      <p:ext uri="{BB962C8B-B14F-4D97-AF65-F5344CB8AC3E}">
        <p14:creationId xmlns:p14="http://schemas.microsoft.com/office/powerpoint/2010/main" val="1711252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Archeology to Law: coding (data set), highlighting, representing</a:t>
            </a:r>
            <a:endParaRPr lang="en-US" altLang="en-US" sz="2400" b="1" i="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6</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9" y="1217609"/>
            <a:ext cx="10693401" cy="707886"/>
          </a:xfrm>
          <a:prstGeom prst="rect">
            <a:avLst/>
          </a:prstGeom>
          <a:noFill/>
        </p:spPr>
        <p:txBody>
          <a:bodyPr wrap="square" rtlCol="0">
            <a:spAutoFit/>
          </a:bodyPr>
          <a:lstStyle/>
          <a:p>
            <a:endParaRPr lang="en-US" sz="2000" b="1" dirty="0">
              <a:solidFill>
                <a:srgbClr val="FF0000"/>
              </a:solidFill>
            </a:endParaRPr>
          </a:p>
          <a:p>
            <a:endParaRPr lang="en-US" sz="2000" b="1" dirty="0">
              <a:solidFill>
                <a:srgbClr val="FF0000"/>
              </a:solidFill>
            </a:endParaRPr>
          </a:p>
        </p:txBody>
      </p:sp>
      <p:pic>
        <p:nvPicPr>
          <p:cNvPr id="8" name="Picture 7">
            <a:extLst>
              <a:ext uri="{FF2B5EF4-FFF2-40B4-BE49-F238E27FC236}">
                <a16:creationId xmlns:a16="http://schemas.microsoft.com/office/drawing/2014/main" id="{F4602977-6366-F84D-80F9-F8937350FCB2}"/>
              </a:ext>
            </a:extLst>
          </p:cNvPr>
          <p:cNvPicPr>
            <a:picLocks noChangeAspect="1"/>
          </p:cNvPicPr>
          <p:nvPr/>
        </p:nvPicPr>
        <p:blipFill>
          <a:blip r:embed="rId3"/>
          <a:stretch>
            <a:fillRect/>
          </a:stretch>
        </p:blipFill>
        <p:spPr>
          <a:xfrm>
            <a:off x="838198" y="1479478"/>
            <a:ext cx="4014281" cy="4042954"/>
          </a:xfrm>
          <a:prstGeom prst="rect">
            <a:avLst/>
          </a:prstGeom>
        </p:spPr>
      </p:pic>
      <p:pic>
        <p:nvPicPr>
          <p:cNvPr id="10" name="Picture 9">
            <a:extLst>
              <a:ext uri="{FF2B5EF4-FFF2-40B4-BE49-F238E27FC236}">
                <a16:creationId xmlns:a16="http://schemas.microsoft.com/office/drawing/2014/main" id="{89F9D3E5-B21B-D645-8852-E9FB9FD9D79D}"/>
              </a:ext>
            </a:extLst>
          </p:cNvPr>
          <p:cNvPicPr>
            <a:picLocks noChangeAspect="1"/>
          </p:cNvPicPr>
          <p:nvPr/>
        </p:nvPicPr>
        <p:blipFill rotWithShape="1">
          <a:blip r:embed="rId4"/>
          <a:srcRect l="11961" r="10700"/>
          <a:stretch/>
        </p:blipFill>
        <p:spPr>
          <a:xfrm>
            <a:off x="5804635" y="1479681"/>
            <a:ext cx="5549165" cy="4040723"/>
          </a:xfrm>
          <a:prstGeom prst="rect">
            <a:avLst/>
          </a:prstGeom>
        </p:spPr>
      </p:pic>
    </p:spTree>
    <p:extLst>
      <p:ext uri="{BB962C8B-B14F-4D97-AF65-F5344CB8AC3E}">
        <p14:creationId xmlns:p14="http://schemas.microsoft.com/office/powerpoint/2010/main" val="3527254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Archeology to Law: coding (data set), highlighting, representing</a:t>
            </a:r>
            <a:endParaRPr lang="en-US" altLang="en-US" sz="2400" b="1" i="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7</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9" y="1217609"/>
            <a:ext cx="10693401" cy="707886"/>
          </a:xfrm>
          <a:prstGeom prst="rect">
            <a:avLst/>
          </a:prstGeom>
          <a:noFill/>
        </p:spPr>
        <p:txBody>
          <a:bodyPr wrap="square" rtlCol="0">
            <a:spAutoFit/>
          </a:bodyPr>
          <a:lstStyle/>
          <a:p>
            <a:endParaRPr lang="en-US" sz="2000" b="1" dirty="0">
              <a:solidFill>
                <a:srgbClr val="FF0000"/>
              </a:solidFill>
            </a:endParaRPr>
          </a:p>
          <a:p>
            <a:endParaRPr lang="en-US" sz="2000" b="1" dirty="0">
              <a:solidFill>
                <a:srgbClr val="FF0000"/>
              </a:solidFill>
            </a:endParaRPr>
          </a:p>
        </p:txBody>
      </p:sp>
      <p:pic>
        <p:nvPicPr>
          <p:cNvPr id="8" name="Picture 7">
            <a:extLst>
              <a:ext uri="{FF2B5EF4-FFF2-40B4-BE49-F238E27FC236}">
                <a16:creationId xmlns:a16="http://schemas.microsoft.com/office/drawing/2014/main" id="{F4602977-6366-F84D-80F9-F8937350FCB2}"/>
              </a:ext>
            </a:extLst>
          </p:cNvPr>
          <p:cNvPicPr>
            <a:picLocks noChangeAspect="1"/>
          </p:cNvPicPr>
          <p:nvPr/>
        </p:nvPicPr>
        <p:blipFill>
          <a:blip r:embed="rId3"/>
          <a:stretch>
            <a:fillRect/>
          </a:stretch>
        </p:blipFill>
        <p:spPr>
          <a:xfrm>
            <a:off x="838198" y="1479478"/>
            <a:ext cx="4014281" cy="4042954"/>
          </a:xfrm>
          <a:prstGeom prst="rect">
            <a:avLst/>
          </a:prstGeom>
        </p:spPr>
      </p:pic>
      <p:sp>
        <p:nvSpPr>
          <p:cNvPr id="3" name="TextBox 2">
            <a:extLst>
              <a:ext uri="{FF2B5EF4-FFF2-40B4-BE49-F238E27FC236}">
                <a16:creationId xmlns:a16="http://schemas.microsoft.com/office/drawing/2014/main" id="{81ADC734-2C18-9046-AD4B-4B1E72773FC7}"/>
              </a:ext>
            </a:extLst>
          </p:cNvPr>
          <p:cNvSpPr txBox="1"/>
          <p:nvPr/>
        </p:nvSpPr>
        <p:spPr>
          <a:xfrm>
            <a:off x="5443537" y="1479478"/>
            <a:ext cx="5910263" cy="4062651"/>
          </a:xfrm>
          <a:prstGeom prst="rect">
            <a:avLst/>
          </a:prstGeom>
          <a:noFill/>
        </p:spPr>
        <p:txBody>
          <a:bodyPr wrap="square" rtlCol="0">
            <a:spAutoFit/>
          </a:bodyPr>
          <a:lstStyle/>
          <a:p>
            <a:r>
              <a:rPr lang="en-US" sz="2000" b="1" dirty="0"/>
              <a:t>Rodney King incident &amp; LA riots</a:t>
            </a:r>
          </a:p>
          <a:p>
            <a:endParaRPr lang="en-US" sz="2000" b="1" dirty="0"/>
          </a:p>
          <a:p>
            <a:r>
              <a:rPr lang="en-US" sz="2000" b="1" dirty="0"/>
              <a:t>March 3, 1991, Los Angeles, California: African-American motorist Rodney King is pulled over for traffic violation and beaten by group of police officers.</a:t>
            </a:r>
          </a:p>
          <a:p>
            <a:endParaRPr lang="en-US" sz="2000" b="1" dirty="0"/>
          </a:p>
          <a:p>
            <a:r>
              <a:rPr lang="en-US" sz="2000" b="1" dirty="0"/>
              <a:t>George Holliday’s video recording of the Rodney King beating was a centerpiece of the subsequent trial. When officers were found not guilty in the face of the video, the ruling sparked the 1992 L.A. riots.</a:t>
            </a:r>
          </a:p>
          <a:p>
            <a:endParaRPr lang="en-US" sz="2000" b="1" dirty="0"/>
          </a:p>
          <a:p>
            <a:r>
              <a:rPr lang="en-US" sz="2000" b="1" dirty="0">
                <a:hlinkClick r:id="rId4"/>
              </a:rPr>
              <a:t>Footage</a:t>
            </a:r>
            <a:endParaRPr lang="en-US" sz="2000" b="1" dirty="0"/>
          </a:p>
          <a:p>
            <a:endParaRPr lang="en-US" dirty="0"/>
          </a:p>
        </p:txBody>
      </p:sp>
    </p:spTree>
    <p:extLst>
      <p:ext uri="{BB962C8B-B14F-4D97-AF65-F5344CB8AC3E}">
        <p14:creationId xmlns:p14="http://schemas.microsoft.com/office/powerpoint/2010/main" val="2185469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Goodwin’s </a:t>
            </a:r>
            <a:r>
              <a:rPr lang="en-US" sz="2800" b="1" i="1" dirty="0"/>
              <a:t>Professional Vision</a:t>
            </a:r>
            <a:endParaRPr lang="en-US" altLang="en-US" sz="2400" b="1" i="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8</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9" y="1217609"/>
            <a:ext cx="10881361" cy="5016758"/>
          </a:xfrm>
          <a:prstGeom prst="rect">
            <a:avLst/>
          </a:prstGeom>
          <a:noFill/>
        </p:spPr>
        <p:txBody>
          <a:bodyPr wrap="square" rtlCol="0">
            <a:spAutoFit/>
          </a:bodyPr>
          <a:lstStyle/>
          <a:p>
            <a:r>
              <a:rPr lang="en-US" sz="2000" b="1" dirty="0">
                <a:solidFill>
                  <a:srgbClr val="FF0000"/>
                </a:solidFill>
              </a:rPr>
              <a:t>-- Main argument?</a:t>
            </a:r>
          </a:p>
          <a:p>
            <a:r>
              <a:rPr lang="en-US" sz="2000" b="1" dirty="0"/>
              <a:t>	-- Goodwin argues that the ability to discern (see) the things that matter in any profession is not a natural psychological ability, but rather an ability that emerges from the discursive practices by which professionals demonstrate competence in their profession. He claims that the competent use of these discursive practices (esp. coding, highlighting &amp; representing) allows archeologists, lawyers, and police </a:t>
            </a:r>
            <a:r>
              <a:rPr lang="en-US" sz="2000" b="1" u="sng" dirty="0"/>
              <a:t>to see</a:t>
            </a:r>
            <a:r>
              <a:rPr lang="en-US" sz="2000" b="1" dirty="0"/>
              <a:t> and </a:t>
            </a:r>
            <a:r>
              <a:rPr lang="en-US" sz="2000" b="1" u="sng" dirty="0"/>
              <a:t>help others see</a:t>
            </a:r>
            <a:r>
              <a:rPr lang="en-US" sz="2000" b="1" dirty="0"/>
              <a:t> the phenomenal objects of interest in their profession.</a:t>
            </a:r>
          </a:p>
          <a:p>
            <a:endParaRPr lang="en-US" sz="2000" b="1" dirty="0"/>
          </a:p>
          <a:p>
            <a:r>
              <a:rPr lang="en-US" sz="2000" b="1" dirty="0">
                <a:solidFill>
                  <a:srgbClr val="FF0000"/>
                </a:solidFill>
              </a:rPr>
              <a:t>-- One example of this from the text or one quote?</a:t>
            </a:r>
          </a:p>
          <a:p>
            <a:r>
              <a:rPr lang="en-US" sz="2000" b="1" dirty="0"/>
              <a:t>	-- Coding schemes, e.g. Munsell color chart for archeologists</a:t>
            </a:r>
          </a:p>
          <a:p>
            <a:endParaRPr lang="en-US" sz="2000" b="1" dirty="0"/>
          </a:p>
          <a:p>
            <a:r>
              <a:rPr lang="en-US" sz="2000" b="1" dirty="0">
                <a:solidFill>
                  <a:srgbClr val="FF0000"/>
                </a:solidFill>
              </a:rPr>
              <a:t>-- What might Goodwin say about communication, the person &amp; everyday life?</a:t>
            </a:r>
          </a:p>
          <a:p>
            <a:r>
              <a:rPr lang="en-US" sz="2000" b="1" dirty="0"/>
              <a:t>	-- Relevant features of personhood are not given as natural facts but emerge from discursive practices relevant to any situated interaction in which personhood is at issue for participants. Discursive practices (communication) include ways of speaking, gesture, position, but also rules, codes, and instructions… anything that is mutually available and relevant to members of interaction!</a:t>
            </a:r>
          </a:p>
          <a:p>
            <a:endParaRPr lang="en-US" sz="2000" b="1" dirty="0">
              <a:solidFill>
                <a:srgbClr val="FF0000"/>
              </a:solidFill>
            </a:endParaRPr>
          </a:p>
        </p:txBody>
      </p:sp>
    </p:spTree>
    <p:extLst>
      <p:ext uri="{BB962C8B-B14F-4D97-AF65-F5344CB8AC3E}">
        <p14:creationId xmlns:p14="http://schemas.microsoft.com/office/powerpoint/2010/main" val="3481606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Goodwin’s methods to look at situated practices of archeology &amp; court</a:t>
            </a:r>
            <a:endParaRPr lang="en-US" altLang="en-US" sz="2400" b="1" i="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9</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8" y="4062076"/>
            <a:ext cx="3621056" cy="1938992"/>
          </a:xfrm>
          <a:prstGeom prst="rect">
            <a:avLst/>
          </a:prstGeom>
          <a:noFill/>
        </p:spPr>
        <p:txBody>
          <a:bodyPr wrap="square" rtlCol="0">
            <a:spAutoFit/>
          </a:bodyPr>
          <a:lstStyle/>
          <a:p>
            <a:r>
              <a:rPr lang="en-US" sz="2000" b="1" dirty="0"/>
              <a:t>Ethnography</a:t>
            </a:r>
            <a:r>
              <a:rPr lang="en-US" sz="2000" b="1" dirty="0">
                <a:solidFill>
                  <a:srgbClr val="FF0000"/>
                </a:solidFill>
              </a:rPr>
              <a:t> at a field school for archaeologists, observing sense-making practices taught to students through extended participation in their community</a:t>
            </a:r>
          </a:p>
          <a:p>
            <a:endParaRPr lang="en-US" sz="2000" b="1" dirty="0">
              <a:solidFill>
                <a:srgbClr val="FF0000"/>
              </a:solidFill>
            </a:endParaRPr>
          </a:p>
        </p:txBody>
      </p:sp>
      <p:pic>
        <p:nvPicPr>
          <p:cNvPr id="8" name="Picture 7">
            <a:extLst>
              <a:ext uri="{FF2B5EF4-FFF2-40B4-BE49-F238E27FC236}">
                <a16:creationId xmlns:a16="http://schemas.microsoft.com/office/drawing/2014/main" id="{F4602977-6366-F84D-80F9-F8937350FCB2}"/>
              </a:ext>
            </a:extLst>
          </p:cNvPr>
          <p:cNvPicPr>
            <a:picLocks noChangeAspect="1"/>
          </p:cNvPicPr>
          <p:nvPr/>
        </p:nvPicPr>
        <p:blipFill>
          <a:blip r:embed="rId3"/>
          <a:stretch>
            <a:fillRect/>
          </a:stretch>
        </p:blipFill>
        <p:spPr>
          <a:xfrm>
            <a:off x="968825" y="1479478"/>
            <a:ext cx="2486929" cy="2504693"/>
          </a:xfrm>
          <a:prstGeom prst="rect">
            <a:avLst/>
          </a:prstGeom>
        </p:spPr>
      </p:pic>
      <p:pic>
        <p:nvPicPr>
          <p:cNvPr id="10" name="Picture 9">
            <a:extLst>
              <a:ext uri="{FF2B5EF4-FFF2-40B4-BE49-F238E27FC236}">
                <a16:creationId xmlns:a16="http://schemas.microsoft.com/office/drawing/2014/main" id="{89F9D3E5-B21B-D645-8852-E9FB9FD9D79D}"/>
              </a:ext>
            </a:extLst>
          </p:cNvPr>
          <p:cNvPicPr>
            <a:picLocks noChangeAspect="1"/>
          </p:cNvPicPr>
          <p:nvPr/>
        </p:nvPicPr>
        <p:blipFill rotWithShape="1">
          <a:blip r:embed="rId4"/>
          <a:srcRect l="11961" r="10700"/>
          <a:stretch/>
        </p:blipFill>
        <p:spPr>
          <a:xfrm>
            <a:off x="5835190" y="1414369"/>
            <a:ext cx="3439439" cy="2504489"/>
          </a:xfrm>
          <a:prstGeom prst="rect">
            <a:avLst/>
          </a:prstGeom>
        </p:spPr>
      </p:pic>
      <p:sp>
        <p:nvSpPr>
          <p:cNvPr id="9" name="TextBox 8">
            <a:extLst>
              <a:ext uri="{FF2B5EF4-FFF2-40B4-BE49-F238E27FC236}">
                <a16:creationId xmlns:a16="http://schemas.microsoft.com/office/drawing/2014/main" id="{A1FE1953-DA15-4248-955E-690E85170DE9}"/>
              </a:ext>
            </a:extLst>
          </p:cNvPr>
          <p:cNvSpPr txBox="1"/>
          <p:nvPr/>
        </p:nvSpPr>
        <p:spPr>
          <a:xfrm>
            <a:off x="5835190" y="3984171"/>
            <a:ext cx="3439439" cy="2246769"/>
          </a:xfrm>
          <a:prstGeom prst="rect">
            <a:avLst/>
          </a:prstGeom>
          <a:noFill/>
        </p:spPr>
        <p:txBody>
          <a:bodyPr wrap="square" rtlCol="0">
            <a:spAutoFit/>
          </a:bodyPr>
          <a:lstStyle/>
          <a:p>
            <a:r>
              <a:rPr lang="en-US" sz="2000" b="1" dirty="0"/>
              <a:t>Conversation analysis </a:t>
            </a:r>
            <a:r>
              <a:rPr lang="en-US" sz="2000" b="1" dirty="0">
                <a:solidFill>
                  <a:srgbClr val="FF0000"/>
                </a:solidFill>
              </a:rPr>
              <a:t>(discourse analysis) of King trial, especially observing sense-making of video footage. CA focuses on actors’ own categories and meaning making.</a:t>
            </a:r>
          </a:p>
        </p:txBody>
      </p:sp>
    </p:spTree>
    <p:extLst>
      <p:ext uri="{BB962C8B-B14F-4D97-AF65-F5344CB8AC3E}">
        <p14:creationId xmlns:p14="http://schemas.microsoft.com/office/powerpoint/2010/main" val="3971698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Discursive practices at two sites:</a:t>
            </a:r>
            <a:endParaRPr lang="en-US" altLang="en-US" sz="2400" b="1" i="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10</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7" y="4062076"/>
            <a:ext cx="8634416" cy="707886"/>
          </a:xfrm>
          <a:prstGeom prst="rect">
            <a:avLst/>
          </a:prstGeom>
          <a:noFill/>
        </p:spPr>
        <p:txBody>
          <a:bodyPr wrap="square" rtlCol="0">
            <a:spAutoFit/>
          </a:bodyPr>
          <a:lstStyle/>
          <a:p>
            <a:r>
              <a:rPr lang="en-US" sz="2000" b="1" dirty="0">
                <a:solidFill>
                  <a:srgbClr val="FF0000"/>
                </a:solidFill>
              </a:rPr>
              <a:t>How does coding, highlighting &amp; representing happen in archeology? In court?</a:t>
            </a:r>
          </a:p>
          <a:p>
            <a:endParaRPr lang="en-US" sz="2000" b="1" dirty="0">
              <a:solidFill>
                <a:srgbClr val="FF0000"/>
              </a:solidFill>
            </a:endParaRPr>
          </a:p>
        </p:txBody>
      </p:sp>
      <p:pic>
        <p:nvPicPr>
          <p:cNvPr id="8" name="Picture 7">
            <a:extLst>
              <a:ext uri="{FF2B5EF4-FFF2-40B4-BE49-F238E27FC236}">
                <a16:creationId xmlns:a16="http://schemas.microsoft.com/office/drawing/2014/main" id="{F4602977-6366-F84D-80F9-F8937350FCB2}"/>
              </a:ext>
            </a:extLst>
          </p:cNvPr>
          <p:cNvPicPr>
            <a:picLocks noChangeAspect="1"/>
          </p:cNvPicPr>
          <p:nvPr/>
        </p:nvPicPr>
        <p:blipFill>
          <a:blip r:embed="rId3"/>
          <a:stretch>
            <a:fillRect/>
          </a:stretch>
        </p:blipFill>
        <p:spPr>
          <a:xfrm>
            <a:off x="968825" y="1479478"/>
            <a:ext cx="2486929" cy="2504693"/>
          </a:xfrm>
          <a:prstGeom prst="rect">
            <a:avLst/>
          </a:prstGeom>
        </p:spPr>
      </p:pic>
      <p:pic>
        <p:nvPicPr>
          <p:cNvPr id="10" name="Picture 9">
            <a:extLst>
              <a:ext uri="{FF2B5EF4-FFF2-40B4-BE49-F238E27FC236}">
                <a16:creationId xmlns:a16="http://schemas.microsoft.com/office/drawing/2014/main" id="{89F9D3E5-B21B-D645-8852-E9FB9FD9D79D}"/>
              </a:ext>
            </a:extLst>
          </p:cNvPr>
          <p:cNvPicPr>
            <a:picLocks noChangeAspect="1"/>
          </p:cNvPicPr>
          <p:nvPr/>
        </p:nvPicPr>
        <p:blipFill rotWithShape="1">
          <a:blip r:embed="rId4"/>
          <a:srcRect l="11961" r="10700"/>
          <a:stretch/>
        </p:blipFill>
        <p:spPr>
          <a:xfrm>
            <a:off x="5835190" y="1414369"/>
            <a:ext cx="3439439" cy="2504489"/>
          </a:xfrm>
          <a:prstGeom prst="rect">
            <a:avLst/>
          </a:prstGeom>
        </p:spPr>
      </p:pic>
    </p:spTree>
    <p:extLst>
      <p:ext uri="{BB962C8B-B14F-4D97-AF65-F5344CB8AC3E}">
        <p14:creationId xmlns:p14="http://schemas.microsoft.com/office/powerpoint/2010/main" val="3225537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altLang="en-US" sz="2800" b="1" dirty="0"/>
              <a:t>Expertise and contesting professional vision</a:t>
            </a:r>
            <a:endParaRPr lang="en-US" altLang="en-US" sz="2400" b="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11</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7898694" y="853419"/>
            <a:ext cx="3744912" cy="3170099"/>
          </a:xfrm>
          <a:prstGeom prst="rect">
            <a:avLst/>
          </a:prstGeom>
          <a:noFill/>
        </p:spPr>
        <p:txBody>
          <a:bodyPr wrap="square" rtlCol="0">
            <a:spAutoFit/>
          </a:bodyPr>
          <a:lstStyle/>
          <a:p>
            <a:endParaRPr lang="en-US" sz="2000" b="1" dirty="0">
              <a:solidFill>
                <a:srgbClr val="FF0000"/>
              </a:solidFill>
            </a:endParaRPr>
          </a:p>
          <a:p>
            <a:endParaRPr lang="en-US" sz="2000" b="1" dirty="0"/>
          </a:p>
          <a:p>
            <a:r>
              <a:rPr lang="en-US" sz="2000" b="1" dirty="0">
                <a:solidFill>
                  <a:srgbClr val="FF0000"/>
                </a:solidFill>
              </a:rPr>
              <a:t>-- Who can take on an expert role? What sorts of experience can be represented by professional expertise?</a:t>
            </a:r>
          </a:p>
          <a:p>
            <a:endParaRPr lang="en-US" sz="2000" b="1" dirty="0">
              <a:solidFill>
                <a:srgbClr val="FF0000"/>
              </a:solidFill>
            </a:endParaRPr>
          </a:p>
          <a:p>
            <a:r>
              <a:rPr lang="en-US" sz="2000" b="1" dirty="0">
                <a:solidFill>
                  <a:srgbClr val="FF0000"/>
                </a:solidFill>
              </a:rPr>
              <a:t>--What does this mean for contested vision?</a:t>
            </a:r>
            <a:endParaRPr lang="en-US" sz="2000" b="1" dirty="0"/>
          </a:p>
          <a:p>
            <a:endParaRPr lang="en-US" sz="2000" b="1" dirty="0">
              <a:solidFill>
                <a:srgbClr val="FF0000"/>
              </a:solidFill>
            </a:endParaRPr>
          </a:p>
        </p:txBody>
      </p:sp>
      <p:pic>
        <p:nvPicPr>
          <p:cNvPr id="5" name="Picture 4">
            <a:extLst>
              <a:ext uri="{FF2B5EF4-FFF2-40B4-BE49-F238E27FC236}">
                <a16:creationId xmlns:a16="http://schemas.microsoft.com/office/drawing/2014/main" id="{7315D42A-F6BB-E049-9FE8-292B1F0C8F6E}"/>
              </a:ext>
            </a:extLst>
          </p:cNvPr>
          <p:cNvPicPr>
            <a:picLocks noChangeAspect="1"/>
          </p:cNvPicPr>
          <p:nvPr/>
        </p:nvPicPr>
        <p:blipFill>
          <a:blip r:embed="rId3"/>
          <a:stretch>
            <a:fillRect/>
          </a:stretch>
        </p:blipFill>
        <p:spPr>
          <a:xfrm>
            <a:off x="838198" y="1232852"/>
            <a:ext cx="6989539" cy="4582161"/>
          </a:xfrm>
          <a:prstGeom prst="rect">
            <a:avLst/>
          </a:prstGeom>
        </p:spPr>
      </p:pic>
    </p:spTree>
    <p:extLst>
      <p:ext uri="{BB962C8B-B14F-4D97-AF65-F5344CB8AC3E}">
        <p14:creationId xmlns:p14="http://schemas.microsoft.com/office/powerpoint/2010/main" val="2778161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Contested vision in Anna </a:t>
            </a:r>
            <a:r>
              <a:rPr lang="en-US" sz="2800" b="1" dirty="0" err="1"/>
              <a:t>Deavere</a:t>
            </a:r>
            <a:r>
              <a:rPr lang="en-US" sz="2800" b="1" dirty="0"/>
              <a:t> Smith’s </a:t>
            </a:r>
            <a:r>
              <a:rPr lang="en-US" sz="2800" b="1" i="1" dirty="0"/>
              <a:t>Twilight Los Angeles</a:t>
            </a:r>
            <a:endParaRPr lang="en-US" altLang="en-US" sz="2400" b="1" i="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12</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9" y="1160463"/>
            <a:ext cx="10693401" cy="5940088"/>
          </a:xfrm>
          <a:prstGeom prst="rect">
            <a:avLst/>
          </a:prstGeom>
          <a:noFill/>
        </p:spPr>
        <p:txBody>
          <a:bodyPr wrap="square" rtlCol="0">
            <a:spAutoFit/>
          </a:bodyPr>
          <a:lstStyle/>
          <a:p>
            <a:endParaRPr lang="en-US" sz="2000" b="1" dirty="0">
              <a:solidFill>
                <a:srgbClr val="FF0000"/>
              </a:solidFill>
            </a:endParaRPr>
          </a:p>
          <a:p>
            <a:r>
              <a:rPr lang="en-US" sz="2000" b="1" dirty="0"/>
              <a:t>”In the 1992 trial of four white police officers charged with beating Mr. Rodney King, an African-American motorist who had been stopped for speeding, a videotape of the beating became a </a:t>
            </a:r>
            <a:r>
              <a:rPr lang="en-US" sz="2000" b="1" i="1" dirty="0">
                <a:solidFill>
                  <a:srgbClr val="FF0000"/>
                </a:solidFill>
              </a:rPr>
              <a:t>politically charged theater for contested vision</a:t>
            </a:r>
            <a:r>
              <a:rPr lang="en-US" sz="2000" b="1" dirty="0"/>
              <a:t>.” 				(Goodwin, p.606)</a:t>
            </a:r>
          </a:p>
          <a:p>
            <a:endParaRPr lang="en-US" sz="2000" b="1" dirty="0">
              <a:solidFill>
                <a:srgbClr val="FF0000"/>
              </a:solidFill>
            </a:endParaRPr>
          </a:p>
          <a:p>
            <a:endParaRPr lang="en-US" sz="2000" b="1" dirty="0">
              <a:solidFill>
                <a:srgbClr val="FF0000"/>
              </a:solidFill>
            </a:endParaRPr>
          </a:p>
          <a:p>
            <a:r>
              <a:rPr lang="en-US" sz="2000" b="1" dirty="0"/>
              <a:t>Anna </a:t>
            </a:r>
            <a:r>
              <a:rPr lang="en-US" sz="2000" b="1" dirty="0" err="1"/>
              <a:t>Deavere</a:t>
            </a:r>
            <a:r>
              <a:rPr lang="en-US" sz="2000" b="1" dirty="0"/>
              <a:t> Smith: Actress, playwright, educator, developed Documentary Theater approach</a:t>
            </a:r>
          </a:p>
          <a:p>
            <a:endParaRPr lang="en-US" sz="2000" b="1" dirty="0">
              <a:solidFill>
                <a:srgbClr val="FF0000"/>
              </a:solidFill>
            </a:endParaRPr>
          </a:p>
          <a:p>
            <a:r>
              <a:rPr lang="en-US" sz="2000" b="1" dirty="0"/>
              <a:t>		-- an embodied, performance approach to ethnography, &amp; an ethnographic 			    approach to performance</a:t>
            </a:r>
          </a:p>
          <a:p>
            <a:r>
              <a:rPr lang="en-US" sz="2000" b="1" dirty="0"/>
              <a:t>		-- conducts 100s of interviews, records audio, &amp; reperforms in a one-woman show</a:t>
            </a:r>
          </a:p>
          <a:p>
            <a:r>
              <a:rPr lang="en-US" sz="2000" b="1" dirty="0"/>
              <a:t>		-- “I know America by becoming America.” – </a:t>
            </a:r>
            <a:r>
              <a:rPr lang="en-US" sz="2000" b="1" i="1" dirty="0"/>
              <a:t>performance as situated analysis</a:t>
            </a:r>
          </a:p>
          <a:p>
            <a:endParaRPr lang="en-US" sz="2000" b="1" i="1" dirty="0"/>
          </a:p>
          <a:p>
            <a:endParaRPr lang="en-US" sz="2000" b="1" i="1" dirty="0"/>
          </a:p>
          <a:p>
            <a:r>
              <a:rPr lang="en-US" sz="2000" b="1" dirty="0"/>
              <a:t>	-- how is ADS’ performance ethnography a way to understand situated practices and POVs?</a:t>
            </a:r>
          </a:p>
          <a:p>
            <a:r>
              <a:rPr lang="en-US" sz="2000" b="1" dirty="0"/>
              <a:t>		-- for who?	-- whose practices?	-- partial &amp; contested views</a:t>
            </a:r>
          </a:p>
          <a:p>
            <a:endParaRPr lang="en-US" sz="2000" b="1" dirty="0"/>
          </a:p>
          <a:p>
            <a:r>
              <a:rPr lang="en-US" sz="2000" b="1" dirty="0"/>
              <a:t>				</a:t>
            </a:r>
          </a:p>
          <a:p>
            <a:r>
              <a:rPr lang="en-US" sz="2000" b="1" dirty="0"/>
              <a:t>	</a:t>
            </a:r>
            <a:endParaRPr lang="en-US" sz="2000" b="1" dirty="0">
              <a:solidFill>
                <a:srgbClr val="FF0000"/>
              </a:solidFill>
            </a:endParaRPr>
          </a:p>
        </p:txBody>
      </p:sp>
      <p:pic>
        <p:nvPicPr>
          <p:cNvPr id="5" name="Picture 4">
            <a:extLst>
              <a:ext uri="{FF2B5EF4-FFF2-40B4-BE49-F238E27FC236}">
                <a16:creationId xmlns:a16="http://schemas.microsoft.com/office/drawing/2014/main" id="{896D1506-EBB7-BD47-B762-C31DC75919A2}"/>
              </a:ext>
            </a:extLst>
          </p:cNvPr>
          <p:cNvPicPr>
            <a:picLocks noChangeAspect="1"/>
          </p:cNvPicPr>
          <p:nvPr/>
        </p:nvPicPr>
        <p:blipFill>
          <a:blip r:embed="rId3"/>
          <a:stretch>
            <a:fillRect/>
          </a:stretch>
        </p:blipFill>
        <p:spPr>
          <a:xfrm>
            <a:off x="472439" y="3563784"/>
            <a:ext cx="2218227" cy="1663670"/>
          </a:xfrm>
          <a:prstGeom prst="rect">
            <a:avLst/>
          </a:prstGeom>
        </p:spPr>
      </p:pic>
    </p:spTree>
    <p:extLst>
      <p:ext uri="{BB962C8B-B14F-4D97-AF65-F5344CB8AC3E}">
        <p14:creationId xmlns:p14="http://schemas.microsoft.com/office/powerpoint/2010/main" val="2343105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a:xfrm>
            <a:off x="615821" y="365125"/>
            <a:ext cx="11281538" cy="1325563"/>
          </a:xfrm>
        </p:spPr>
        <p:txBody>
          <a:bodyPr>
            <a:normAutofit/>
          </a:bodyPr>
          <a:lstStyle/>
          <a:p>
            <a:r>
              <a:rPr lang="en-US" altLang="en-US" sz="2800" b="1" dirty="0"/>
              <a:t>This week’s essay question</a:t>
            </a:r>
            <a:endParaRPr lang="en-US" altLang="en-US" sz="2400" b="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13</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9" y="1347073"/>
            <a:ext cx="10693401" cy="4093428"/>
          </a:xfrm>
          <a:prstGeom prst="rect">
            <a:avLst/>
          </a:prstGeom>
          <a:noFill/>
        </p:spPr>
        <p:txBody>
          <a:bodyPr wrap="square" rtlCol="0">
            <a:spAutoFit/>
          </a:bodyPr>
          <a:lstStyle/>
          <a:p>
            <a:r>
              <a:rPr lang="en-US" sz="2200" b="1" dirty="0">
                <a:sym typeface="Wingdings" pitchFamily="2" charset="2"/>
              </a:rPr>
              <a:t>“Goodwin’s </a:t>
            </a:r>
            <a:r>
              <a:rPr lang="en-US" sz="2200" b="1" i="1" dirty="0">
                <a:sym typeface="Wingdings" pitchFamily="2" charset="2"/>
              </a:rPr>
              <a:t>Professional Vision</a:t>
            </a:r>
            <a:r>
              <a:rPr lang="en-US" sz="2200" b="1" dirty="0">
                <a:sym typeface="Wingdings" pitchFamily="2" charset="2"/>
              </a:rPr>
              <a:t> analyzes different readings of the video of Rodney King being beaten by police in Los Angeles, in terms of the way police and court experts coded, highlighted and represented the beating of King. Use Butler’s theory of performativity (and its moves of citation, iteration, materialization, performative and sedimentation) to analyze the actual courtroom practices of police &amp; law officials that Goodwin describes.”</a:t>
            </a:r>
          </a:p>
          <a:p>
            <a:endParaRPr lang="en-US" sz="2200" b="1" dirty="0">
              <a:sym typeface="Wingdings" pitchFamily="2" charset="2"/>
            </a:endParaRPr>
          </a:p>
          <a:p>
            <a:r>
              <a:rPr lang="en-US" sz="2200" b="1" dirty="0">
                <a:sym typeface="Wingdings" pitchFamily="2" charset="2"/>
              </a:rPr>
              <a:t>Helpful hint – your response should include:</a:t>
            </a:r>
          </a:p>
          <a:p>
            <a:r>
              <a:rPr lang="en-US" sz="2200" b="1" dirty="0">
                <a:sym typeface="Wingdings" pitchFamily="2" charset="2"/>
              </a:rPr>
              <a:t>	-- description of the specific action or scene in courtroom</a:t>
            </a:r>
          </a:p>
          <a:p>
            <a:r>
              <a:rPr lang="en-US" sz="2200" b="1" dirty="0">
                <a:sym typeface="Wingdings" pitchFamily="2" charset="2"/>
              </a:rPr>
              <a:t>	-- how Goodwin interpreted this </a:t>
            </a:r>
          </a:p>
          <a:p>
            <a:r>
              <a:rPr lang="en-US" sz="2200" b="1" dirty="0">
                <a:sym typeface="Wingdings" pitchFamily="2" charset="2"/>
              </a:rPr>
              <a:t>	-- how Butler can interpret same thing (using terms above)</a:t>
            </a:r>
            <a:r>
              <a:rPr lang="en-US" sz="2000" b="1" dirty="0">
                <a:sym typeface="Wingdings" pitchFamily="2" charset="2"/>
              </a:rPr>
              <a:t>	</a:t>
            </a:r>
          </a:p>
          <a:p>
            <a:r>
              <a:rPr lang="en-US" sz="2000" b="1" dirty="0">
                <a:sym typeface="Wingdings" pitchFamily="2" charset="2"/>
              </a:rPr>
              <a:t>		</a:t>
            </a:r>
            <a:endParaRPr lang="en-US" sz="2000" b="1" dirty="0"/>
          </a:p>
          <a:p>
            <a:r>
              <a:rPr lang="en-US" sz="2000" b="1" dirty="0">
                <a:solidFill>
                  <a:srgbClr val="FF0000"/>
                </a:solidFill>
              </a:rPr>
              <a:t>	</a:t>
            </a:r>
          </a:p>
        </p:txBody>
      </p:sp>
    </p:spTree>
    <p:extLst>
      <p:ext uri="{BB962C8B-B14F-4D97-AF65-F5344CB8AC3E}">
        <p14:creationId xmlns:p14="http://schemas.microsoft.com/office/powerpoint/2010/main" val="4009542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25674</TotalTime>
  <Words>473</Words>
  <Application>Microsoft Macintosh PowerPoint</Application>
  <PresentationFormat>Widescreen</PresentationFormat>
  <Paragraphs>171</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Arial Narrow</vt:lpstr>
      <vt:lpstr>Calibri</vt:lpstr>
      <vt:lpstr>Calibri Light</vt:lpstr>
      <vt:lpstr>Office Theme</vt:lpstr>
      <vt:lpstr>Comm 100A Communication, the Person and Everyday Life</vt:lpstr>
      <vt:lpstr>Today’s Class: </vt:lpstr>
      <vt:lpstr>Feminist Theory Theater (FTT)</vt:lpstr>
      <vt:lpstr>Goodwin’s Professional Vision</vt:lpstr>
      <vt:lpstr>Archeology to Law: coding (data set), highlighting, representing</vt:lpstr>
      <vt:lpstr>Archeology to Law: coding (data set), highlighting, representing</vt:lpstr>
      <vt:lpstr>Goodwin’s Professional Vision</vt:lpstr>
      <vt:lpstr>Goodwin’s methods to look at situated practices of archeology &amp; court</vt:lpstr>
      <vt:lpstr>Discursive practices at two sites:</vt:lpstr>
      <vt:lpstr>Expertise and contesting professional vision</vt:lpstr>
      <vt:lpstr>Contested vision in Anna Deavere Smith’s Twilight Los Angeles</vt:lpstr>
      <vt:lpstr>This week’s essay question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174 Communication and Social Machines</dc:title>
  <dc:creator>Ellen Y Gluzman</dc:creator>
  <cp:lastModifiedBy>Jiaxin Li</cp:lastModifiedBy>
  <cp:revision>162</cp:revision>
  <dcterms:created xsi:type="dcterms:W3CDTF">2018-08-10T20:09:54Z</dcterms:created>
  <dcterms:modified xsi:type="dcterms:W3CDTF">2019-08-23T17:57:30Z</dcterms:modified>
</cp:coreProperties>
</file>